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48" r:id="rId6"/>
    <p:sldId id="353" r:id="rId7"/>
    <p:sldId id="354" r:id="rId8"/>
    <p:sldId id="355" r:id="rId9"/>
    <p:sldId id="356" r:id="rId10"/>
    <p:sldId id="357" r:id="rId11"/>
    <p:sldId id="358" r:id="rId12"/>
    <p:sldId id="359" r:id="rId13"/>
    <p:sldId id="360" r:id="rId14"/>
    <p:sldId id="361" r:id="rId15"/>
    <p:sldId id="362" r:id="rId16"/>
    <p:sldId id="363" r:id="rId17"/>
    <p:sldId id="351" r:id="rId18"/>
    <p:sldId id="364" r:id="rId19"/>
    <p:sldId id="365" r:id="rId20"/>
    <p:sldId id="366"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2" d="100"/>
          <a:sy n="92" d="100"/>
        </p:scale>
        <p:origin x="90"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06/03/2026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 </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pic>
        <p:nvPicPr>
          <p:cNvPr id="9" name="Image 8"/>
          <p:cNvPicPr/>
          <p:nvPr userDrawn="1"/>
        </p:nvPicPr>
        <p:blipFill>
          <a:blip r:embed="rId2"/>
          <a:srcRect/>
          <a:stretch/>
        </p:blipFill>
        <p:spPr bwMode="auto">
          <a:xfrm>
            <a:off x="323528" y="321482"/>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 </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 </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 </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85146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 </a:t>
            </a:r>
            <a:endParaRPr lang="fr-FR" cap="all" dirty="0"/>
          </a:p>
        </p:txBody>
      </p:sp>
      <p:pic>
        <p:nvPicPr>
          <p:cNvPr id="9" name="Image 8"/>
          <p:cNvPicPr/>
          <p:nvPr userDrawn="1"/>
        </p:nvPicPr>
        <p:blipFill>
          <a:blip r:embed="rId9"/>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 </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demander sa voie d’orientation après la 2</a:t>
            </a:r>
            <a:r>
              <a:rPr lang="fr-FR" sz="2800" b="1" baseline="30000" dirty="0">
                <a:solidFill>
                  <a:srgbClr val="00006D"/>
                </a:solidFill>
                <a:latin typeface="Marianne" panose="02000000000000000000" pitchFamily="2" charset="0"/>
              </a:rPr>
              <a:t>de </a:t>
            </a:r>
            <a:r>
              <a:rPr lang="fr-FR" sz="2800" b="1" dirty="0">
                <a:solidFill>
                  <a:srgbClr val="00006D"/>
                </a:solidFill>
                <a:latin typeface="Marianne" panose="02000000000000000000" pitchFamily="2" charset="0"/>
              </a:rPr>
              <a:t>?</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7D2F81D-6836-4834-1157-344D07E42C5A}"/>
              </a:ext>
            </a:extLst>
          </p:cNvPr>
          <p:cNvPicPr>
            <a:picLocks noChangeAspect="1"/>
          </p:cNvPicPr>
          <p:nvPr/>
        </p:nvPicPr>
        <p:blipFill>
          <a:blip r:embed="rId2"/>
          <a:stretch>
            <a:fillRect/>
          </a:stretch>
        </p:blipFill>
        <p:spPr>
          <a:xfrm>
            <a:off x="1259632" y="355500"/>
            <a:ext cx="5972600"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8" name="Titre 8"/>
          <p:cNvSpPr txBox="1">
            <a:spLocks/>
          </p:cNvSpPr>
          <p:nvPr/>
        </p:nvSpPr>
        <p:spPr bwMode="gray">
          <a:xfrm>
            <a:off x="5652120" y="2859782"/>
            <a:ext cx="3384376" cy="93610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b="1" dirty="0">
                <a:solidFill>
                  <a:srgbClr val="00006D"/>
                </a:solidFill>
                <a:latin typeface="Marianne" panose="02000000000000000000" pitchFamily="2" charset="0"/>
              </a:rPr>
              <a:t>Le bouton Ajouter un choix définitif  ouvre une page qui permet la sélection d’une voie d’orientation, il est possible d’ajouter jusqu’à 11 choix. </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27554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3E2C1F-33CD-78B5-C8BB-45245EF12A3A}"/>
              </a:ext>
            </a:extLst>
          </p:cNvPr>
          <p:cNvPicPr>
            <a:picLocks noChangeAspect="1"/>
          </p:cNvPicPr>
          <p:nvPr/>
        </p:nvPicPr>
        <p:blipFill>
          <a:blip r:embed="rId2"/>
          <a:stretch>
            <a:fillRect/>
          </a:stretch>
        </p:blipFill>
        <p:spPr>
          <a:xfrm>
            <a:off x="1187624" y="99680"/>
            <a:ext cx="4007023" cy="5004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11" name="Titre 8"/>
          <p:cNvSpPr txBox="1">
            <a:spLocks/>
          </p:cNvSpPr>
          <p:nvPr/>
        </p:nvSpPr>
        <p:spPr bwMode="gray">
          <a:xfrm>
            <a:off x="5194647" y="1563638"/>
            <a:ext cx="3852936" cy="1584176"/>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b="1" dirty="0">
                <a:solidFill>
                  <a:srgbClr val="00006D"/>
                </a:solidFill>
                <a:latin typeface="Marianne" panose="02000000000000000000" pitchFamily="2" charset="0"/>
              </a:rPr>
              <a:t>La sélection d’une voie se fait dans l’ordre de préférence.</a:t>
            </a:r>
          </a:p>
          <a:p>
            <a:endParaRPr lang="fr-FR" sz="1400" dirty="0">
              <a:solidFill>
                <a:srgbClr val="00006D"/>
              </a:solidFill>
              <a:latin typeface="Marianne" panose="02000000000000000000" pitchFamily="2" charset="0"/>
            </a:endParaRPr>
          </a:p>
          <a:p>
            <a:r>
              <a:rPr lang="fr-FR" sz="1400" dirty="0">
                <a:solidFill>
                  <a:srgbClr val="00006D"/>
                </a:solidFill>
                <a:latin typeface="Marianne" panose="02000000000000000000" pitchFamily="2" charset="0"/>
              </a:rPr>
              <a:t>I</a:t>
            </a:r>
            <a:r>
              <a:rPr lang="fr-FR" sz="1400" b="1" dirty="0">
                <a:solidFill>
                  <a:srgbClr val="00006D"/>
                </a:solidFill>
                <a:latin typeface="Marianne" panose="02000000000000000000" pitchFamily="2" charset="0"/>
              </a:rPr>
              <a:t>l est possible de modifier les choix jusqu’à la fermeture du service en ligne Orientation à la date indiquée par le chef d’établissement.</a:t>
            </a:r>
          </a:p>
          <a:p>
            <a:endParaRPr lang="fr-FR" sz="16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02823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CA5206-5B6B-8261-830C-CD3F94180B2B}"/>
              </a:ext>
            </a:extLst>
          </p:cNvPr>
          <p:cNvPicPr>
            <a:picLocks noChangeAspect="1"/>
          </p:cNvPicPr>
          <p:nvPr/>
        </p:nvPicPr>
        <p:blipFill>
          <a:blip r:embed="rId2"/>
          <a:stretch>
            <a:fillRect/>
          </a:stretch>
        </p:blipFill>
        <p:spPr>
          <a:xfrm>
            <a:off x="1403648" y="105750"/>
            <a:ext cx="4789863" cy="493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984268" y="51470"/>
            <a:ext cx="1944216" cy="461665"/>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a:p>
            <a:endParaRPr lang="fr-FR" sz="1200" b="1" dirty="0">
              <a:solidFill>
                <a:srgbClr val="00006D"/>
              </a:solidFill>
              <a:latin typeface="Marianne" panose="02000000000000000000" pitchFamily="2" charset="0"/>
            </a:endParaRPr>
          </a:p>
        </p:txBody>
      </p:sp>
      <p:sp>
        <p:nvSpPr>
          <p:cNvPr id="9" name="Titre 8"/>
          <p:cNvSpPr txBox="1">
            <a:spLocks/>
          </p:cNvSpPr>
          <p:nvPr/>
        </p:nvSpPr>
        <p:spPr bwMode="gray">
          <a:xfrm>
            <a:off x="5076056" y="1851670"/>
            <a:ext cx="3528392" cy="1152128"/>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b="1" dirty="0">
                <a:solidFill>
                  <a:srgbClr val="00006D"/>
                </a:solidFill>
                <a:latin typeface="Marianne" panose="02000000000000000000" pitchFamily="2" charset="0"/>
              </a:rPr>
              <a:t>Les choix enregistrés sont envoyés automatiquement à l’établissement pour le conseil de classe.</a:t>
            </a:r>
          </a:p>
        </p:txBody>
      </p:sp>
    </p:spTree>
    <p:extLst>
      <p:ext uri="{BB962C8B-B14F-4D97-AF65-F5344CB8AC3E}">
        <p14:creationId xmlns:p14="http://schemas.microsoft.com/office/powerpoint/2010/main" val="29662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2EA410-DB71-18B6-50B5-0A51E9ED31B9}"/>
              </a:ext>
            </a:extLst>
          </p:cNvPr>
          <p:cNvPicPr>
            <a:picLocks noChangeAspect="1"/>
          </p:cNvPicPr>
          <p:nvPr/>
        </p:nvPicPr>
        <p:blipFill>
          <a:blip r:embed="rId2"/>
          <a:stretch>
            <a:fillRect/>
          </a:stretch>
        </p:blipFill>
        <p:spPr>
          <a:xfrm>
            <a:off x="1187624" y="290385"/>
            <a:ext cx="4807955" cy="478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10" name="Rectangle 9"/>
          <p:cNvSpPr/>
          <p:nvPr/>
        </p:nvSpPr>
        <p:spPr>
          <a:xfrm>
            <a:off x="4975508" y="2283719"/>
            <a:ext cx="4017519"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
        <p:nvSpPr>
          <p:cNvPr id="4" name="Rectangle 3">
            <a:extLst>
              <a:ext uri="{FF2B5EF4-FFF2-40B4-BE49-F238E27FC236}">
                <a16:creationId xmlns:a16="http://schemas.microsoft.com/office/drawing/2014/main" id="{21E99E06-AFBC-8F10-564F-BB20D8BDBE37}"/>
              </a:ext>
            </a:extLst>
          </p:cNvPr>
          <p:cNvSpPr/>
          <p:nvPr/>
        </p:nvSpPr>
        <p:spPr>
          <a:xfrm>
            <a:off x="6984268" y="51470"/>
            <a:ext cx="1944216" cy="461665"/>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a:p>
            <a:endParaRPr lang="fr-FR" sz="1200" b="1" dirty="0">
              <a:solidFill>
                <a:srgbClr val="00006D"/>
              </a:solidFill>
              <a:latin typeface="Marianne" panose="02000000000000000000" pitchFamily="2" charset="0"/>
            </a:endParaRPr>
          </a:p>
        </p:txBody>
      </p:sp>
    </p:spTree>
    <p:extLst>
      <p:ext uri="{BB962C8B-B14F-4D97-AF65-F5344CB8AC3E}">
        <p14:creationId xmlns:p14="http://schemas.microsoft.com/office/powerpoint/2010/main" val="227281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p>
        </p:txBody>
      </p:sp>
      <p:sp>
        <p:nvSpPr>
          <p:cNvPr id="6" name="ZoneTexte 5"/>
          <p:cNvSpPr txBox="1"/>
          <p:nvPr/>
        </p:nvSpPr>
        <p:spPr>
          <a:xfrm>
            <a:off x="0" y="1067398"/>
            <a:ext cx="9143999" cy="3631763"/>
          </a:xfrm>
          <a:prstGeom prst="rect">
            <a:avLst/>
          </a:prstGeom>
          <a:solidFill>
            <a:srgbClr val="475E9F"/>
          </a:solidFill>
        </p:spPr>
        <p:txBody>
          <a:bodyPr wrap="square" rtlCol="0">
            <a:spAutoFit/>
          </a:bodyPr>
          <a:lstStyle/>
          <a:p>
            <a:endParaRPr lang="fr-FR" sz="2400" b="1" dirty="0">
              <a:solidFill>
                <a:schemeClr val="bg1"/>
              </a:solidFill>
            </a:endParaRPr>
          </a:p>
          <a:p>
            <a:endParaRPr lang="fr-FR" sz="2400" b="1" dirty="0">
              <a:solidFill>
                <a:schemeClr val="bg1"/>
              </a:solidFill>
            </a:endParaRPr>
          </a:p>
          <a:p>
            <a:endParaRPr lang="fr-FR" sz="24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dirty="0">
              <a:solidFill>
                <a:schemeClr val="bg1"/>
              </a:solidFill>
              <a:latin typeface="Marianne" panose="02000000000000000000" pitchFamily="2" charset="0"/>
            </a:endParaRPr>
          </a:p>
          <a:p>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p:txBody>
      </p:sp>
    </p:spTree>
    <p:extLst>
      <p:ext uri="{BB962C8B-B14F-4D97-AF65-F5344CB8AC3E}">
        <p14:creationId xmlns:p14="http://schemas.microsoft.com/office/powerpoint/2010/main" val="226733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251520" y="1203598"/>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Une proposition d’orientation dans la voie de votre choix ou recommandée par le conseil de classe permet d’y être admis. </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200" dirty="0">
                <a:solidFill>
                  <a:srgbClr val="00006D"/>
                </a:solidFill>
                <a:latin typeface="Marianne" panose="02000000000000000000" pitchFamily="2" charset="0"/>
              </a:rPr>
              <a:t>Les élèves ayant obtenu une orientation en première générale sont répartis dans les enseignements de spécialité conformément à leurs choix, avec l'accord des représentants légaux, et selon les spécificités d'organisation de l'établissement. </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Lorsque le choix des enseignements de spécialité nécessite un changement d'établissement, une procédure d'affectation particulière peut être mise en place au niveau académique.</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L’orientation en première technologique et l’accès à la voie professionnelle nécessitent une nouvelle affectation</a:t>
            </a:r>
            <a:r>
              <a:rPr lang="fr-FR" sz="1200" strike="sngStrike" dirty="0">
                <a:solidFill>
                  <a:srgbClr val="00006D"/>
                </a:solidFill>
                <a:latin typeface="Marianne" panose="02000000000000000000" pitchFamily="2" charset="0"/>
              </a:rPr>
              <a:t>.</a:t>
            </a:r>
            <a:br>
              <a:rPr lang="fr-FR" sz="1200" dirty="0">
                <a:solidFill>
                  <a:srgbClr val="00006D"/>
                </a:solidFill>
                <a:latin typeface="Marianne" panose="02000000000000000000" pitchFamily="2" charset="0"/>
              </a:rPr>
            </a:b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L’établissement communique </a:t>
            </a:r>
            <a:r>
              <a:rPr lang="fr-FR" sz="1200" dirty="0">
                <a:solidFill>
                  <a:schemeClr val="tx2">
                    <a:lumMod val="75000"/>
                  </a:schemeClr>
                </a:solidFill>
                <a:latin typeface="Marianne" panose="02000000000000000000" pitchFamily="2" charset="0"/>
              </a:rPr>
              <a:t>aux familles le calendrier des démarches à suivre pour l’admission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a:t>
            </a:r>
            <a:br>
              <a:rPr lang="fr-FR" sz="1200" dirty="0">
                <a:solidFill>
                  <a:schemeClr val="tx2">
                    <a:lumMod val="75000"/>
                  </a:schemeClr>
                </a:solidFill>
                <a:latin typeface="Marianne" panose="02000000000000000000" pitchFamily="2" charset="0"/>
              </a:rPr>
            </a:br>
            <a:br>
              <a:rPr lang="fr-FR" sz="1200" dirty="0">
                <a:solidFill>
                  <a:schemeClr val="tx2">
                    <a:lumMod val="75000"/>
                  </a:schemeClr>
                </a:solidFill>
                <a:latin typeface="Marianne" panose="02000000000000000000" pitchFamily="2" charset="0"/>
              </a:rPr>
            </a:br>
            <a:r>
              <a:rPr lang="fr-FR" sz="1200" dirty="0">
                <a:solidFill>
                  <a:schemeClr val="tx2">
                    <a:lumMod val="75000"/>
                  </a:schemeClr>
                </a:solidFill>
                <a:latin typeface="Marianne" panose="02000000000000000000" pitchFamily="2" charset="0"/>
              </a:rPr>
              <a:t>L'inscription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 s’effectue sur le portail Scolarité Services ou directement auprès du secrétariat. </a:t>
            </a:r>
            <a:br>
              <a:rPr lang="fr-FR" sz="1200" dirty="0">
                <a:solidFill>
                  <a:schemeClr val="tx2">
                    <a:lumMod val="75000"/>
                  </a:schemeClr>
                </a:solidFill>
                <a:latin typeface="Marianne" panose="02000000000000000000" pitchFamily="2" charset="0"/>
              </a:rPr>
            </a:br>
            <a:br>
              <a:rPr lang="fr-FR" sz="12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03660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FDC863-DE7E-EC86-1B64-46F7B17CF04A}"/>
              </a:ext>
            </a:extLst>
          </p:cNvPr>
          <p:cNvPicPr>
            <a:picLocks noChangeAspect="1"/>
          </p:cNvPicPr>
          <p:nvPr/>
        </p:nvPicPr>
        <p:blipFill>
          <a:blip r:embed="rId2"/>
          <a:stretch>
            <a:fillRect/>
          </a:stretch>
        </p:blipFill>
        <p:spPr>
          <a:xfrm>
            <a:off x="2267744" y="353101"/>
            <a:ext cx="5522033" cy="453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6" name="Rectangle 5"/>
          <p:cNvSpPr/>
          <p:nvPr/>
        </p:nvSpPr>
        <p:spPr>
          <a:xfrm>
            <a:off x="107504" y="3291830"/>
            <a:ext cx="3528392" cy="738664"/>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71964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9" name="Rectangle 8"/>
          <p:cNvSpPr/>
          <p:nvPr/>
        </p:nvSpPr>
        <p:spPr>
          <a:xfrm>
            <a:off x="4932040" y="1779662"/>
            <a:ext cx="3908447" cy="2462213"/>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pic>
        <p:nvPicPr>
          <p:cNvPr id="4" name="Image 3">
            <a:extLst>
              <a:ext uri="{FF2B5EF4-FFF2-40B4-BE49-F238E27FC236}">
                <a16:creationId xmlns:a16="http://schemas.microsoft.com/office/drawing/2014/main" id="{84380380-64F4-89D3-A451-8584B9CFF682}"/>
              </a:ext>
            </a:extLst>
          </p:cNvPr>
          <p:cNvPicPr>
            <a:picLocks noChangeAspect="1"/>
          </p:cNvPicPr>
          <p:nvPr/>
        </p:nvPicPr>
        <p:blipFill>
          <a:blip r:embed="rId2"/>
          <a:stretch>
            <a:fillRect/>
          </a:stretch>
        </p:blipFill>
        <p:spPr>
          <a:xfrm>
            <a:off x="1187624" y="33750"/>
            <a:ext cx="3455759" cy="5076000"/>
          </a:xfrm>
          <a:prstGeom prst="rect">
            <a:avLst/>
          </a:prstGeom>
        </p:spPr>
      </p:pic>
    </p:spTree>
    <p:extLst>
      <p:ext uri="{BB962C8B-B14F-4D97-AF65-F5344CB8AC3E}">
        <p14:creationId xmlns:p14="http://schemas.microsoft.com/office/powerpoint/2010/main" val="157085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a:t>2025-2026 </a:t>
            </a:r>
            <a:endParaRPr lang="fr-FR" cap="all" dirty="0"/>
          </a:p>
        </p:txBody>
      </p:sp>
      <p:sp>
        <p:nvSpPr>
          <p:cNvPr id="14" name="ZoneTexte 13"/>
          <p:cNvSpPr txBox="1"/>
          <p:nvPr/>
        </p:nvSpPr>
        <p:spPr>
          <a:xfrm>
            <a:off x="0" y="1064717"/>
            <a:ext cx="9143999" cy="3570208"/>
          </a:xfrm>
          <a:prstGeom prst="rect">
            <a:avLst/>
          </a:prstGeom>
          <a:solidFill>
            <a:srgbClr val="475E9F"/>
          </a:solidFill>
        </p:spPr>
        <p:txBody>
          <a:bodyPr wrap="square" rtlCol="0">
            <a:spAutoFit/>
          </a:bodyPr>
          <a:lstStyle/>
          <a:p>
            <a:endParaRPr lang="fr-FR" sz="24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2400" b="1" dirty="0">
              <a:solidFill>
                <a:schemeClr val="bg1"/>
              </a:solidFill>
              <a:latin typeface="Marianne" panose="02000000000000000000" pitchFamily="2" charset="0"/>
            </a:endParaRPr>
          </a:p>
          <a:p>
            <a:endParaRPr lang="fr-FR" sz="2400"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Compatible avec tous types de supports, tablettes, smartphones, ordinateurs</a:t>
            </a:r>
          </a:p>
          <a:p>
            <a:endParaRPr lang="fr-FR"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Accès avec l’adresse unique teleservices.education.gouv.fr</a:t>
            </a:r>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endParaRPr>
          </a:p>
        </p:txBody>
      </p:sp>
    </p:spTree>
    <p:extLst>
      <p:ext uri="{BB962C8B-B14F-4D97-AF65-F5344CB8AC3E}">
        <p14:creationId xmlns:p14="http://schemas.microsoft.com/office/powerpoint/2010/main" val="178840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pic>
        <p:nvPicPr>
          <p:cNvPr id="3" name="Image 2"/>
          <p:cNvPicPr>
            <a:picLocks noChangeAspect="1"/>
          </p:cNvPicPr>
          <p:nvPr/>
        </p:nvPicPr>
        <p:blipFill>
          <a:blip r:embed="rId2"/>
          <a:srcRect/>
          <a:stretch/>
        </p:blipFill>
        <p:spPr>
          <a:xfrm>
            <a:off x="1259632" y="512183"/>
            <a:ext cx="7027961" cy="3204000"/>
          </a:xfrm>
          <a:prstGeom prst="rect">
            <a:avLst/>
          </a:prstGeom>
        </p:spPr>
      </p:pic>
      <p:sp>
        <p:nvSpPr>
          <p:cNvPr id="9" name="Rectangle 8"/>
          <p:cNvSpPr/>
          <p:nvPr/>
        </p:nvSpPr>
        <p:spPr>
          <a:xfrm>
            <a:off x="539552" y="3651870"/>
            <a:ext cx="8118228"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endParaRPr lang="fr-FR" sz="14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92671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p:blipFill>
        <p:spPr>
          <a:xfrm>
            <a:off x="2705980" y="390320"/>
            <a:ext cx="4479198" cy="478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179512" y="2152362"/>
            <a:ext cx="4752528" cy="674031"/>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endParaRPr lang="fr-FR" sz="1400" dirty="0">
              <a:solidFill>
                <a:schemeClr val="tx2">
                  <a:lumMod val="75000"/>
                </a:schemeClr>
              </a:solidFill>
            </a:endParaRPr>
          </a:p>
        </p:txBody>
      </p:sp>
    </p:spTree>
    <p:extLst>
      <p:ext uri="{BB962C8B-B14F-4D97-AF65-F5344CB8AC3E}">
        <p14:creationId xmlns:p14="http://schemas.microsoft.com/office/powerpoint/2010/main" val="100351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9" name="Rectangle 8"/>
          <p:cNvSpPr/>
          <p:nvPr/>
        </p:nvSpPr>
        <p:spPr>
          <a:xfrm>
            <a:off x="5316861" y="1419622"/>
            <a:ext cx="3570157" cy="480131"/>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l’étape pour demander une voie d’orientation après la 2</a:t>
            </a:r>
            <a:r>
              <a:rPr lang="fr-FR" sz="1400" b="1" baseline="30000" dirty="0">
                <a:solidFill>
                  <a:srgbClr val="00006D"/>
                </a:solidFill>
                <a:latin typeface="Marianne" panose="02000000000000000000" pitchFamily="2" charset="0"/>
              </a:rPr>
              <a:t>de</a:t>
            </a:r>
            <a:r>
              <a:rPr lang="fr-FR" sz="1400" b="1" dirty="0">
                <a:solidFill>
                  <a:srgbClr val="00006D"/>
                </a:solidFill>
                <a:latin typeface="Marianne" panose="02000000000000000000" pitchFamily="2" charset="0"/>
              </a:rPr>
              <a:t>.</a:t>
            </a:r>
            <a:endParaRPr lang="fr-FR" sz="1400" baseline="30000" dirty="0">
              <a:solidFill>
                <a:srgbClr val="00006D"/>
              </a:solidFill>
            </a:endParaRPr>
          </a:p>
        </p:txBody>
      </p:sp>
      <p:sp>
        <p:nvSpPr>
          <p:cNvPr id="10" name="Rectangle 9"/>
          <p:cNvSpPr/>
          <p:nvPr/>
        </p:nvSpPr>
        <p:spPr>
          <a:xfrm>
            <a:off x="5312970" y="2355726"/>
            <a:ext cx="3138169"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dans le menu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12" name="Image 11">
            <a:extLst>
              <a:ext uri="{FF2B5EF4-FFF2-40B4-BE49-F238E27FC236}">
                <a16:creationId xmlns:a16="http://schemas.microsoft.com/office/drawing/2014/main" id="{597FCF20-12E3-0386-BBAA-C123982B6F88}"/>
              </a:ext>
            </a:extLst>
          </p:cNvPr>
          <p:cNvPicPr>
            <a:picLocks noChangeAspect="1"/>
          </p:cNvPicPr>
          <p:nvPr/>
        </p:nvPicPr>
        <p:blipFill>
          <a:blip r:embed="rId2"/>
          <a:stretch>
            <a:fillRect/>
          </a:stretch>
        </p:blipFill>
        <p:spPr>
          <a:xfrm>
            <a:off x="1166950" y="0"/>
            <a:ext cx="4177690" cy="5143500"/>
          </a:xfrm>
          <a:prstGeom prst="rect">
            <a:avLst/>
          </a:prstGeom>
        </p:spPr>
      </p:pic>
    </p:spTree>
    <p:extLst>
      <p:ext uri="{BB962C8B-B14F-4D97-AF65-F5344CB8AC3E}">
        <p14:creationId xmlns:p14="http://schemas.microsoft.com/office/powerpoint/2010/main" val="15873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764BC5C-3339-168C-A51F-980F0577BA35}"/>
              </a:ext>
            </a:extLst>
          </p:cNvPr>
          <p:cNvPicPr>
            <a:picLocks noChangeAspect="1"/>
          </p:cNvPicPr>
          <p:nvPr/>
        </p:nvPicPr>
        <p:blipFill>
          <a:blip r:embed="rId2"/>
          <a:stretch>
            <a:fillRect/>
          </a:stretch>
        </p:blipFill>
        <p:spPr>
          <a:xfrm>
            <a:off x="1043608" y="489731"/>
            <a:ext cx="7483203" cy="450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14" name="Rectangle 13"/>
          <p:cNvSpPr/>
          <p:nvPr/>
        </p:nvSpPr>
        <p:spPr>
          <a:xfrm>
            <a:off x="3002518" y="2571750"/>
            <a:ext cx="4953858"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Tree>
    <p:extLst>
      <p:ext uri="{BB962C8B-B14F-4D97-AF65-F5344CB8AC3E}">
        <p14:creationId xmlns:p14="http://schemas.microsoft.com/office/powerpoint/2010/main" val="58166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ZoneTexte 7"/>
          <p:cNvSpPr txBox="1"/>
          <p:nvPr/>
        </p:nvSpPr>
        <p:spPr>
          <a:xfrm>
            <a:off x="1" y="1101481"/>
            <a:ext cx="9143999" cy="353943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demander une voie d’orientation après la 2</a:t>
            </a:r>
            <a:r>
              <a:rPr lang="fr-FR" sz="3200" b="1" baseline="30000" dirty="0">
                <a:solidFill>
                  <a:schemeClr val="bg1"/>
                </a:solidFill>
                <a:latin typeface="Marianne" panose="02000000000000000000" pitchFamily="2" charset="0"/>
              </a:rPr>
              <a:t>de</a:t>
            </a:r>
            <a:endParaRPr lang="fr-FR" sz="2400"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580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8" name="Titre 8"/>
          <p:cNvSpPr txBox="1">
            <a:spLocks/>
          </p:cNvSpPr>
          <p:nvPr/>
        </p:nvSpPr>
        <p:spPr bwMode="gray">
          <a:xfrm>
            <a:off x="397230" y="987574"/>
            <a:ext cx="7776864" cy="331236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spcAft>
                <a:spcPts val="1200"/>
              </a:spcAft>
            </a:pPr>
            <a:r>
              <a:rPr lang="fr-FR" sz="1800" dirty="0">
                <a:solidFill>
                  <a:schemeClr val="tx2">
                    <a:lumMod val="75000"/>
                  </a:schemeClr>
                </a:solidFill>
                <a:latin typeface="Marianne" panose="02000000000000000000" pitchFamily="2" charset="0"/>
              </a:rPr>
              <a:t>Suivez ces étapes pour demander une voie d’orientation après la 2</a:t>
            </a:r>
            <a:r>
              <a:rPr lang="fr-FR" sz="1800" baseline="30000" dirty="0">
                <a:solidFill>
                  <a:schemeClr val="tx2">
                    <a:lumMod val="75000"/>
                  </a:schemeClr>
                </a:solidFill>
                <a:latin typeface="Marianne" panose="02000000000000000000" pitchFamily="2" charset="0"/>
              </a:rPr>
              <a:t>de</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 Choisissez l’orientation</a:t>
            </a:r>
          </a:p>
          <a:p>
            <a:pPr>
              <a:spcBef>
                <a:spcPts val="600"/>
              </a:spcBef>
              <a:spcAft>
                <a:spcPts val="1200"/>
              </a:spcAft>
            </a:pPr>
            <a:r>
              <a:rPr lang="fr-FR" sz="1400" dirty="0">
                <a:solidFill>
                  <a:schemeClr val="tx2">
                    <a:lumMod val="75000"/>
                  </a:schemeClr>
                </a:solidFill>
                <a:latin typeface="Marianne" panose="02000000000000000000" pitchFamily="2" charset="0"/>
              </a:rPr>
              <a:t>Un seul des représentants légaux de l’élève peut faire la saisie des choix.</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sont envoyés automatiquement à l’établissement, puis le conseil de classe étudie vos choix et il y répond par une ou plusieurs propositions d’orientation.</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Après le conseil de classe vous pourrez consulter ces propositions dans le service en ligne.</a:t>
            </a:r>
            <a:br>
              <a:rPr lang="fr-FR" sz="14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Répondez aux propositions d’orientation du conseil de classe</a:t>
            </a:r>
          </a:p>
          <a:p>
            <a:pPr>
              <a:spcBef>
                <a:spcPts val="600"/>
              </a:spcBef>
              <a:spcAft>
                <a:spcPts val="1200"/>
              </a:spcAft>
            </a:pPr>
            <a:r>
              <a:rPr lang="fr-FR" sz="14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4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vous pouvez vous adresser à votre établissement</a:t>
            </a:r>
          </a:p>
        </p:txBody>
      </p:sp>
    </p:spTree>
    <p:extLst>
      <p:ext uri="{BB962C8B-B14F-4D97-AF65-F5344CB8AC3E}">
        <p14:creationId xmlns:p14="http://schemas.microsoft.com/office/powerpoint/2010/main" val="344712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4B7FC6-2C00-7F0F-ACA0-F1DAF0E1DF70}"/>
              </a:ext>
            </a:extLst>
          </p:cNvPr>
          <p:cNvPicPr>
            <a:picLocks noChangeAspect="1"/>
          </p:cNvPicPr>
          <p:nvPr/>
        </p:nvPicPr>
        <p:blipFill>
          <a:blip r:embed="rId2"/>
          <a:stretch>
            <a:fillRect/>
          </a:stretch>
        </p:blipFill>
        <p:spPr>
          <a:xfrm>
            <a:off x="2123728" y="304014"/>
            <a:ext cx="6170352" cy="4644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10" name="Titre 8"/>
          <p:cNvSpPr txBox="1">
            <a:spLocks/>
          </p:cNvSpPr>
          <p:nvPr/>
        </p:nvSpPr>
        <p:spPr bwMode="gray">
          <a:xfrm>
            <a:off x="251520" y="2427734"/>
            <a:ext cx="3384376" cy="93610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Pour préciser votre choix, informez vous sur les enseignements de spécialité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générale et les séries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technologique.</a:t>
            </a:r>
          </a:p>
        </p:txBody>
      </p:sp>
    </p:spTree>
    <p:extLst>
      <p:ext uri="{BB962C8B-B14F-4D97-AF65-F5344CB8AC3E}">
        <p14:creationId xmlns:p14="http://schemas.microsoft.com/office/powerpoint/2010/main" val="159637192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549</TotalTime>
  <Words>692</Words>
  <Application>Microsoft Office PowerPoint</Application>
  <PresentationFormat>Affichage à l'écran (16:9)</PresentationFormat>
  <Paragraphs>83</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de classe étudie vos choix d’orientation et il y répond par une ou plusieurs propositions d’orientation.  Une proposition d’orientation dans la voie de votre choix ou recommandée par le conseil de classe permet d’y être admis.   Les élèves ayant obtenu une orientation en première générale sont répartis dans les enseignements de spécialité conformément à leurs choix, avec l'accord des représentants légaux, et selon les spécificités d'organisation de l'établissement.  Lorsque le choix des enseignements de spécialité nécessite un changement d'établissement, une procédure d'affectation particulière peut être mise en place au niveau académique. L’orientation en première technologique et l’accès à la voie professionnelle nécessitent une nouvelle affectation.  L’établissement communique aux familles le calendrier des démarches à suivre pour l’admission en 1re.  L'inscription en 1re s’effectue sur le portail Scolarité Services ou directement auprès du secrétariat.   Si vous avez des questions ou des difficultés, vous pouvez vous adresser à votre établissement.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isabelle viellard</cp:lastModifiedBy>
  <cp:revision>58</cp:revision>
  <dcterms:created xsi:type="dcterms:W3CDTF">2020-03-05T15:21:24Z</dcterms:created>
  <dcterms:modified xsi:type="dcterms:W3CDTF">2026-03-06T15:32:37Z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